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3" r:id="rId10"/>
    <p:sldId id="261" r:id="rId11"/>
    <p:sldId id="262" r:id="rId12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4880" cy="132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880" cy="4350600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92;p1" descr="Аудитория"/>
          <p:cNvPicPr/>
          <p:nvPr/>
        </p:nvPicPr>
        <p:blipFill>
          <a:blip r:embed="rId2"/>
          <a:stretch/>
        </p:blipFill>
        <p:spPr>
          <a:xfrm flipH="1">
            <a:off x="488880" y="1760400"/>
            <a:ext cx="3348000" cy="3783600"/>
          </a:xfrm>
          <a:prstGeom prst="rect">
            <a:avLst/>
          </a:prstGeom>
          <a:ln w="0">
            <a:noFill/>
          </a:ln>
          <a:effectLst>
            <a:outerShdw blurRad="57240" dist="1908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53" name="Google Shape;93;p1"/>
          <p:cNvSpPr/>
          <p:nvPr/>
        </p:nvSpPr>
        <p:spPr>
          <a:xfrm>
            <a:off x="3906720" y="2050200"/>
            <a:ext cx="7938360" cy="202987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прием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«3D-лаборатория: от эскиза к объему»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технологии</a:t>
            </a:r>
            <a:endParaRPr lang="ru-RU" sz="36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 dirty="0">
              <a:latin typeface="Arial"/>
            </a:endParaRPr>
          </a:p>
        </p:txBody>
      </p:sp>
      <p:sp>
        <p:nvSpPr>
          <p:cNvPr id="154" name="Google Shape;94;p1"/>
          <p:cNvSpPr/>
          <p:nvPr/>
        </p:nvSpPr>
        <p:spPr>
          <a:xfrm>
            <a:off x="2125800" y="235800"/>
            <a:ext cx="7225560" cy="1370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>
                <a:solidFill>
                  <a:srgbClr val="1F3864"/>
                </a:solidFill>
                <a:latin typeface="Calibri"/>
                <a:ea typeface="Calibri"/>
              </a:rPr>
              <a:t>Региональный интенсив 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>
                <a:solidFill>
                  <a:srgbClr val="1F3864"/>
                </a:solidFill>
                <a:latin typeface="Calibri"/>
                <a:ea typeface="Calibri"/>
              </a:rPr>
              <a:t>«Конструирование урока: от идеи до результата»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55" name="Google Shape;95;p1"/>
          <p:cNvSpPr/>
          <p:nvPr/>
        </p:nvSpPr>
        <p:spPr>
          <a:xfrm>
            <a:off x="5749920" y="4670022"/>
            <a:ext cx="6095160" cy="8739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70000"/>
              </a:lnSpc>
              <a:tabLst>
                <a:tab pos="0" algn="l"/>
              </a:tabLst>
            </a:pPr>
            <a:r>
              <a:rPr lang="ru-RU" sz="1800" b="1" i="1" strike="noStrike" spc="-1" dirty="0">
                <a:solidFill>
                  <a:srgbClr val="1D3152"/>
                </a:solidFill>
                <a:latin typeface="Calibri"/>
                <a:ea typeface="Calibri"/>
              </a:rPr>
              <a:t> </a:t>
            </a:r>
            <a:r>
              <a:rPr lang="ru-RU" sz="2400" strike="noStrike" spc="-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Малышева Татьяна Дмитриевна </a:t>
            </a:r>
            <a:endParaRPr lang="en-US" sz="2400" strike="noStrike" spc="-1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70000"/>
              </a:lnSpc>
              <a:tabLst>
                <a:tab pos="0" algn="l"/>
              </a:tabLst>
            </a:pPr>
            <a:r>
              <a:rPr lang="ru-RU" sz="2400" strike="noStrike" spc="-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Учитель технологии, </a:t>
            </a:r>
            <a:endParaRPr lang="en-US" sz="2400" strike="noStrike" spc="-1" dirty="0" smtClean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70000"/>
              </a:lnSpc>
              <a:tabLst>
                <a:tab pos="0" algn="l"/>
              </a:tabLst>
            </a:pPr>
            <a:r>
              <a:rPr lang="ru-RU" sz="2400" strike="noStrike" spc="-1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МБОУ </a:t>
            </a:r>
            <a:r>
              <a:rPr lang="ru-RU" sz="2400" strike="noStrike" spc="-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СОШ №6  Балашиха </a:t>
            </a:r>
            <a:endParaRPr lang="ru-RU" sz="240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00;p2"/>
          <p:cNvSpPr/>
          <p:nvPr/>
        </p:nvSpPr>
        <p:spPr>
          <a:xfrm>
            <a:off x="3485472" y="0"/>
            <a:ext cx="7171200" cy="13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ru-RU" sz="4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Краткое описание опыта</a:t>
            </a:r>
            <a:endParaRPr lang="ru-RU" sz="4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Google Shape;101;p2"/>
          <p:cNvSpPr/>
          <p:nvPr/>
        </p:nvSpPr>
        <p:spPr>
          <a:xfrm>
            <a:off x="1403489" y="1211411"/>
            <a:ext cx="9253183" cy="435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28600" indent="-50040">
              <a:lnSpc>
                <a:spcPct val="150000"/>
              </a:lnSpc>
              <a:tabLst>
                <a:tab pos="0" algn="l"/>
              </a:tabLst>
            </a:pP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приема:</a:t>
            </a:r>
            <a:endParaRPr lang="en-US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50040" algn="just">
              <a:lnSpc>
                <a:spcPct val="150000"/>
              </a:lnSpc>
              <a:tabLst>
                <a:tab pos="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учащихся по самостоятельному созданию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объемной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50040" algn="just">
              <a:lnSpc>
                <a:spcPct val="150000"/>
              </a:lnSpc>
              <a:tabLst>
                <a:tab pos="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выполнение последовательных практических действий в среде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3D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50040" algn="just">
              <a:lnSpc>
                <a:spcPct val="150000"/>
              </a:lnSpc>
              <a:tabLst>
                <a:tab pos="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50040" algn="just">
              <a:lnSpc>
                <a:spcPct val="150000"/>
              </a:lnSpc>
              <a:tabLst>
                <a:tab pos="0" algn="l"/>
              </a:tabLst>
            </a:pP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приема: </a:t>
            </a:r>
            <a:endParaRPr lang="en-US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1460" indent="-342900" algn="just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ситуацию учебного успеха через «шаговое» освоение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1460" indent="-342900" algn="just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осознанное применение операций: эскиз, выдавливание,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вырезание.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1460" indent="-342900" algn="just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школьников понимание значимости точности в инженерной деятельности.</a:t>
            </a:r>
            <a:endParaRPr lang="ru-RU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06;g3352f216e9d_0_0"/>
          <p:cNvSpPr/>
          <p:nvPr/>
        </p:nvSpPr>
        <p:spPr>
          <a:xfrm>
            <a:off x="2129051" y="0"/>
            <a:ext cx="7524059" cy="13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ru-RU" sz="4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Теоретическое описание приема</a:t>
            </a:r>
            <a:endParaRPr lang="ru-RU" sz="4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" name="Google Shape;107;g3352f216e9d_0_0"/>
          <p:cNvSpPr/>
          <p:nvPr/>
        </p:nvSpPr>
        <p:spPr>
          <a:xfrm>
            <a:off x="687240" y="1447560"/>
            <a:ext cx="10514880" cy="435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TextBox 159"/>
          <p:cNvSpPr txBox="1"/>
          <p:nvPr/>
        </p:nvSpPr>
        <p:spPr>
          <a:xfrm>
            <a:off x="1502333" y="1447560"/>
            <a:ext cx="8884693" cy="470018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0" strike="noStrike" spc="-1" dirty="0">
                <a:latin typeface="Times New Roman"/>
              </a:rPr>
              <a:t>	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педагогического приема «3D-лаборатория: от эскиза к объему» </a:t>
            </a:r>
            <a:endParaRPr lang="en-US" sz="20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строится на принципе «три шага», где каждый шаг — это самостоятельное действие ученика с обязательной фиксацией результата: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«Форма» — создание эскиза (плоского контура).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«Объем» — преобразование плоскости в тело (операция выдавливания).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«Точность» — редактирование или создание нового элемента (операция вырезания). Важно: ученик не просто повторяет за учителем, а каждый раз проговаривает, что меняется на каждом этапе, и фиксирует размеры.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12;p3"/>
          <p:cNvSpPr/>
          <p:nvPr/>
        </p:nvSpPr>
        <p:spPr>
          <a:xfrm>
            <a:off x="3153934" y="243345"/>
            <a:ext cx="9703440" cy="11737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2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dirty="0"/>
              <a:t/>
            </a:r>
            <a:br>
              <a:rPr dirty="0"/>
            </a:br>
            <a:r>
              <a:rPr lang="ru-RU" sz="4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Практическая значимость</a:t>
            </a:r>
            <a:r>
              <a:rPr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379" y="1417052"/>
            <a:ext cx="86936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снизить тревожность учащихся при работе с новым ПО: алгоритм понятен и повторяем. </a:t>
            </a:r>
            <a:endParaRPr lang="en-US" sz="2000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</a:t>
            </a: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пространственное мышление через обязательный переход «плоскость → объем». </a:t>
            </a:r>
            <a:endParaRPr lang="en-US" sz="2000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</a:t>
            </a: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 самоконтроля: ученик сам видит, где допустил ошибку. </a:t>
            </a:r>
            <a:endParaRPr lang="en-US" sz="2000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Универсален </a:t>
            </a: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уроков технологии, черчения, информатики и внеурочной деятельности.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17;p4"/>
          <p:cNvSpPr/>
          <p:nvPr/>
        </p:nvSpPr>
        <p:spPr>
          <a:xfrm>
            <a:off x="2552131" y="491483"/>
            <a:ext cx="7342496" cy="4299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ru-RU" sz="4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Применение приема на уроке</a:t>
            </a:r>
            <a:endParaRPr lang="ru-RU" sz="4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6" name="Google Shape;118;p4"/>
          <p:cNvPicPr/>
          <p:nvPr/>
        </p:nvPicPr>
        <p:blipFill>
          <a:blip r:embed="rId2"/>
          <a:stretch/>
        </p:blipFill>
        <p:spPr>
          <a:xfrm>
            <a:off x="7206018" y="1205054"/>
            <a:ext cx="4721948" cy="3871913"/>
          </a:xfrm>
          <a:prstGeom prst="rect">
            <a:avLst/>
          </a:prstGeom>
          <a:ln w="0"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91071" y="1205054"/>
            <a:ext cx="671469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прием работает на уроке (8 класс, технология) </a:t>
            </a:r>
            <a:endParaRPr lang="en-US" sz="2000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u="sng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Мотивационно-ориентировочный </a:t>
            </a:r>
            <a:r>
              <a:rPr lang="ru-RU" sz="2000" u="sng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endParaRPr lang="en-US" sz="2000" u="sng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</a:t>
            </a: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демонстрируется реальная деталь и ее цифровая модель. </a:t>
            </a:r>
            <a:r>
              <a:rPr lang="en-US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</a:t>
            </a: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«Как из плоского рисунка сделать объемную деталь, которую можно передать на производство?» </a:t>
            </a:r>
            <a:endParaRPr lang="en-US" sz="2000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u="sng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2000" u="sng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endParaRPr lang="en-US" sz="2000" u="sng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парах или индивидуально: Учитель ставит задачу с фиксированными размерами (например, куб 100×100×100 мм). Ученики проходят «три шага», комментируя действия. Прием позволяет мгновенно увидеть ошибку: если модель не построилась — значит, нарушена последовательность или не закрыт эскиз. </a:t>
            </a:r>
            <a:endParaRPr lang="en-US" sz="2000" dirty="0" smtClean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u="sng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Рефлексивно-оценочный </a:t>
            </a:r>
            <a:r>
              <a:rPr lang="ru-RU" sz="2000" u="sng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endParaRPr lang="en-US" sz="2000" u="sng" dirty="0">
              <a:solidFill>
                <a:srgbClr val="052B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</a:t>
            </a:r>
            <a:r>
              <a:rPr lang="ru-RU" sz="2000" dirty="0">
                <a:solidFill>
                  <a:srgbClr val="052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сравнивают свои модели с эталоном, анализируют, на каком шаге возникли трудности.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518061"/>
              </p:ext>
            </p:extLst>
          </p:nvPr>
        </p:nvGraphicFramePr>
        <p:xfrm>
          <a:off x="1037228" y="1156393"/>
          <a:ext cx="10085697" cy="472705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0431"/>
                <a:gridCol w="6305266"/>
              </a:tblGrid>
              <a:tr h="51107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 приема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в «3</a:t>
                      </a:r>
                      <a:r>
                        <a:rPr lang="en-US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D-</a:t>
                      </a: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лаборатории»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628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Осознанная последовательность действий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Три фиксированных шага с проговариванием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369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вниманием учащихся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Каждый шаг завершается промежуточным контролем (вижу модель — иду дальше)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369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Обратная связь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 локализуется на конкретном шаге (эскиз / выдавливание / вырезание)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369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Воспроизводимость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можно использовать для любых деталей, меняя только размеры и формы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60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24;p5"/>
          <p:cNvSpPr/>
          <p:nvPr/>
        </p:nvSpPr>
        <p:spPr>
          <a:xfrm>
            <a:off x="4250520" y="397079"/>
            <a:ext cx="3931560" cy="48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ru-RU" sz="4000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Выводы: </a:t>
            </a:r>
            <a:endParaRPr lang="ru-RU" sz="400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1433014" y="1799999"/>
            <a:ext cx="8898341" cy="385017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«3D-лаборатория: от эскиза к объему» позволяет: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превратить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сложного программного обеспечения в понятную пошаговую деятельность;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образовательного результата каждым учеником; сформировать у школьников отношение к точности как к базовой инженерной ценности.</a:t>
            </a:r>
            <a:endParaRPr lang="ru-RU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29;p6"/>
          <p:cNvSpPr/>
          <p:nvPr/>
        </p:nvSpPr>
        <p:spPr>
          <a:xfrm>
            <a:off x="2731320" y="1596917"/>
            <a:ext cx="6728760" cy="87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80000"/>
              </a:lnSpc>
              <a:tabLst>
                <a:tab pos="0" algn="l"/>
              </a:tabLst>
            </a:pPr>
            <a:r>
              <a:rPr lang="ru-RU" sz="3600" b="1" strike="noStrike" spc="-1">
                <a:solidFill>
                  <a:srgbClr val="002060"/>
                </a:solidFill>
                <a:latin typeface="Calibri"/>
                <a:ea typeface="Calibri"/>
              </a:rPr>
              <a:t>Мы открыты </a:t>
            </a:r>
            <a:endParaRPr lang="ru-RU" sz="3600" b="0" strike="noStrike" spc="-1">
              <a:latin typeface="Arial"/>
            </a:endParaRPr>
          </a:p>
          <a:p>
            <a:pPr algn="ctr">
              <a:lnSpc>
                <a:spcPct val="80000"/>
              </a:lnSpc>
              <a:tabLst>
                <a:tab pos="0" algn="l"/>
              </a:tabLst>
            </a:pPr>
            <a:r>
              <a:rPr lang="ru-RU" sz="3600" b="1" strike="noStrike" spc="-1">
                <a:solidFill>
                  <a:srgbClr val="002060"/>
                </a:solidFill>
                <a:latin typeface="Calibri"/>
                <a:ea typeface="Calibri"/>
              </a:rPr>
              <a:t>для сотрудничества и новых идей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172" name="Google Shape;130;p6"/>
          <p:cNvPicPr/>
          <p:nvPr/>
        </p:nvPicPr>
        <p:blipFill>
          <a:blip r:embed="rId2"/>
          <a:stretch/>
        </p:blipFill>
        <p:spPr>
          <a:xfrm>
            <a:off x="0" y="1198440"/>
            <a:ext cx="12191400" cy="5073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367</Words>
  <Application>Microsoft Office PowerPoint</Application>
  <PresentationFormat>Широкоэкранный</PresentationFormat>
  <Paragraphs>52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</dc:creator>
  <dc:description/>
  <cp:lastModifiedBy>Учетная запись Майкрософт</cp:lastModifiedBy>
  <cp:revision>8</cp:revision>
  <dcterms:created xsi:type="dcterms:W3CDTF">2024-01-14T08:39:34Z</dcterms:created>
  <dcterms:modified xsi:type="dcterms:W3CDTF">2026-03-29T17:44:53Z</dcterms:modified>
  <dc:language>ru-RU</dc:language>
</cp:coreProperties>
</file>